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97" r:id="rId5"/>
    <p:sldId id="274" r:id="rId6"/>
    <p:sldId id="341" r:id="rId7"/>
    <p:sldId id="338" r:id="rId8"/>
    <p:sldId id="313" r:id="rId9"/>
    <p:sldId id="346" r:id="rId10"/>
    <p:sldId id="342" r:id="rId11"/>
    <p:sldId id="347" r:id="rId12"/>
    <p:sldId id="348" r:id="rId13"/>
    <p:sldId id="322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408" userDrawn="1">
          <p15:clr>
            <a:srgbClr val="A4A3A4"/>
          </p15:clr>
        </p15:guide>
        <p15:guide id="2" orient="horz" pos="2784" userDrawn="1">
          <p15:clr>
            <a:srgbClr val="A4A3A4"/>
          </p15:clr>
        </p15:guide>
        <p15:guide id="3" orient="horz" pos="480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  <p15:guide id="5" orient="horz" pos="1200" userDrawn="1">
          <p15:clr>
            <a:srgbClr val="A4A3A4"/>
          </p15:clr>
        </p15:guide>
        <p15:guide id="6" orient="horz" pos="1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23"/>
    <a:srgbClr val="FFB600"/>
    <a:srgbClr val="E2DFCA"/>
    <a:srgbClr val="625D9C"/>
    <a:srgbClr val="F4F2EC"/>
    <a:srgbClr val="000000"/>
    <a:srgbClr val="7564A0"/>
    <a:srgbClr val="373A36"/>
    <a:srgbClr val="9F2241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4802" autoAdjust="0"/>
  </p:normalViewPr>
  <p:slideViewPr>
    <p:cSldViewPr snapToGrid="0">
      <p:cViewPr>
        <p:scale>
          <a:sx n="117" d="100"/>
          <a:sy n="117" d="100"/>
        </p:scale>
        <p:origin x="-1572" y="-54"/>
      </p:cViewPr>
      <p:guideLst>
        <p:guide orient="horz" pos="2784"/>
        <p:guide orient="horz" pos="480"/>
        <p:guide orient="horz" pos="1968"/>
        <p:guide orient="horz" pos="1200"/>
        <p:guide orient="horz" pos="1688"/>
        <p:guide pos="340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3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1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5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2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3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4BD9B2-CC63-2549-A039-5FD79B217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44893"/>
            <a:ext cx="9144000" cy="48260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462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7DB75F8C-38B6-A148-86C0-66FC1397E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BF27C089-28B3-BC4C-B6B0-8EF6D066F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773B3F49-B62E-1740-B4AB-868E5F1B6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65722275-41D7-1043-BA7F-C4DEDCAAA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633D3323-9FBB-EA4B-A406-D17E3714B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Connect: Making the Most of Your Course Tools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62" r:id="rId3"/>
    <p:sldLayoutId id="2147483665" r:id="rId4"/>
    <p:sldLayoutId id="2147483666" r:id="rId5"/>
    <p:sldLayoutId id="2147483671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connect.mheducation.com/class/t-richardson-fall-2019---mrk-1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2" y="5001333"/>
            <a:ext cx="2788920" cy="4572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  <a:endParaRPr lang="en-US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EBFD4A7-64B5-4866-9808-AE5245618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2547258"/>
            <a:ext cx="2857388" cy="2196737"/>
          </a:xfrm>
        </p:spPr>
        <p:txBody>
          <a:bodyPr/>
          <a:lstStyle/>
          <a:p>
            <a:r>
              <a:rPr lang="en-US" dirty="0">
                <a:solidFill>
                  <a:srgbClr val="FFB600"/>
                </a:solidFill>
              </a:rPr>
              <a:t/>
            </a:r>
            <a:br>
              <a:rPr lang="en-US" dirty="0">
                <a:solidFill>
                  <a:srgbClr val="FFB600"/>
                </a:solidFill>
              </a:rPr>
            </a:br>
            <a:r>
              <a:rPr lang="en-US" dirty="0">
                <a:solidFill>
                  <a:srgbClr val="FFB600"/>
                </a:solidFill>
              </a:rPr>
              <a:t/>
            </a:r>
            <a:br>
              <a:rPr lang="en-US" dirty="0">
                <a:solidFill>
                  <a:srgbClr val="FFB600"/>
                </a:solidFill>
              </a:rPr>
            </a:br>
            <a:r>
              <a:rPr lang="en-US" sz="2400" b="0" dirty="0">
                <a:solidFill>
                  <a:srgbClr val="FFB600"/>
                </a:solidFill>
              </a:rPr>
              <a:t>MRK106</a:t>
            </a:r>
            <a:r>
              <a:rPr lang="en-US" dirty="0">
                <a:solidFill>
                  <a:srgbClr val="FFB600"/>
                </a:solidFill>
              </a:rPr>
              <a:t/>
            </a:r>
            <a:br>
              <a:rPr lang="en-US" dirty="0">
                <a:solidFill>
                  <a:srgbClr val="FFB600"/>
                </a:solidFill>
              </a:rPr>
            </a:br>
            <a:r>
              <a:rPr lang="en-US" sz="3200" dirty="0">
                <a:solidFill>
                  <a:srgbClr val="FFB600"/>
                </a:solidFill>
              </a:rPr>
              <a:t>Course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10B43B-1590-0D4C-AE2A-7E70E047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9" y="259931"/>
            <a:ext cx="3754796" cy="6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DDBD092-9DFD-41E2-845F-564534FB8451}"/>
              </a:ext>
            </a:extLst>
          </p:cNvPr>
          <p:cNvSpPr/>
          <p:nvPr/>
        </p:nvSpPr>
        <p:spPr>
          <a:xfrm>
            <a:off x="3052689" y="4461873"/>
            <a:ext cx="3233894" cy="1167824"/>
          </a:xfrm>
          <a:prstGeom prst="round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u="sng" dirty="0">
                <a:solidFill>
                  <a:schemeClr val="tx1"/>
                </a:solidFill>
              </a:rPr>
              <a:t>Hours of Support (in Eastern Time)</a:t>
            </a:r>
          </a:p>
          <a:p>
            <a:r>
              <a:rPr lang="en-US" sz="1350" dirty="0">
                <a:solidFill>
                  <a:schemeClr val="tx1"/>
                </a:solidFill>
              </a:rPr>
              <a:t>Sunday: 12:00pm – 12:00am</a:t>
            </a:r>
          </a:p>
          <a:p>
            <a:r>
              <a:rPr lang="en-US" sz="1350" dirty="0">
                <a:solidFill>
                  <a:schemeClr val="tx1"/>
                </a:solidFill>
              </a:rPr>
              <a:t>Monday through Thursday: 24 hours</a:t>
            </a:r>
          </a:p>
          <a:p>
            <a:r>
              <a:rPr lang="en-US" sz="1350" dirty="0">
                <a:solidFill>
                  <a:schemeClr val="tx1"/>
                </a:solidFill>
              </a:rPr>
              <a:t>Friday: 12:00am – 9:00pm</a:t>
            </a:r>
          </a:p>
          <a:p>
            <a:r>
              <a:rPr lang="en-US" sz="1350" dirty="0">
                <a:solidFill>
                  <a:schemeClr val="tx1"/>
                </a:solidFill>
              </a:rPr>
              <a:t>Saturday: 10:00am – 8:00pm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E9F05C-6B6B-FF48-A0BA-9DE94F7504A1}"/>
              </a:ext>
            </a:extLst>
          </p:cNvPr>
          <p:cNvSpPr/>
          <p:nvPr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F24BF5-BE9B-2C48-BA50-F7A1BCBC8611}"/>
              </a:ext>
            </a:extLst>
          </p:cNvPr>
          <p:cNvSpPr txBox="1"/>
          <p:nvPr/>
        </p:nvSpPr>
        <p:spPr>
          <a:xfrm>
            <a:off x="355038" y="290936"/>
            <a:ext cx="49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21A23"/>
                </a:solidFill>
              </a:rPr>
              <a:t>Support &amp; Accessibility</a:t>
            </a:r>
            <a:endParaRPr lang="en-US" sz="1600" b="1" dirty="0">
              <a:solidFill>
                <a:srgbClr val="E21A2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1964CD-1331-5548-ABAC-FF4FDBF187F5}"/>
              </a:ext>
            </a:extLst>
          </p:cNvPr>
          <p:cNvSpPr/>
          <p:nvPr/>
        </p:nvSpPr>
        <p:spPr>
          <a:xfrm>
            <a:off x="355039" y="5865527"/>
            <a:ext cx="8293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/>
              <a:t>If you have any questions or concerns about interacting with McGraw-Hill products, </a:t>
            </a:r>
          </a:p>
          <a:p>
            <a:pPr algn="ctr"/>
            <a:r>
              <a:rPr lang="en-CA" sz="1400" dirty="0"/>
              <a:t>please contact your Accessibility Office.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F649DB-742F-AA46-AEE9-1D454898CA24}"/>
              </a:ext>
            </a:extLst>
          </p:cNvPr>
          <p:cNvSpPr txBox="1"/>
          <p:nvPr/>
        </p:nvSpPr>
        <p:spPr>
          <a:xfrm>
            <a:off x="4726745" y="3730959"/>
            <a:ext cx="392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1-800-331-5094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138E46-148A-B743-8762-2E4757675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5" y="1312886"/>
            <a:ext cx="2166597" cy="2166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77B565-D0E6-CD4B-AB2F-7EEF3098C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5" y="876494"/>
            <a:ext cx="3247412" cy="3247412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1389AD89-D309-1042-8BC5-50ED26DA8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D3A90C-509D-4383-82B7-A6C6BE4DB3DE}"/>
              </a:ext>
            </a:extLst>
          </p:cNvPr>
          <p:cNvSpPr/>
          <p:nvPr/>
        </p:nvSpPr>
        <p:spPr>
          <a:xfrm>
            <a:off x="49982" y="3731569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mheducation.ca/student-support</a:t>
            </a:r>
          </a:p>
        </p:txBody>
      </p:sp>
    </p:spTree>
    <p:extLst>
      <p:ext uri="{BB962C8B-B14F-4D97-AF65-F5344CB8AC3E}">
        <p14:creationId xmlns:p14="http://schemas.microsoft.com/office/powerpoint/2010/main" val="299815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MRK106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Fall 2019</a:t>
            </a:r>
          </a:p>
          <a:p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Crane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Marketing, 10e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*Connect access is required to complete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Assignments, which are worth a % of your final grade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409B9DE-FB2E-E545-9A48-B536BDCCB81C}"/>
              </a:ext>
            </a:extLst>
          </p:cNvPr>
          <p:cNvSpPr txBox="1">
            <a:spLocks/>
          </p:cNvSpPr>
          <p:nvPr/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E21A23"/>
                </a:solidFill>
              </a:rPr>
              <a:t>Connect is Required* for Your Course</a:t>
            </a:r>
            <a:endParaRPr lang="en-US" dirty="0">
              <a:solidFill>
                <a:srgbClr val="E21A23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304DE1A2-5E80-0541-AD61-9F59F8766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E93E93-0AEC-4CC5-B05B-93FC1CC11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23" y="1819973"/>
            <a:ext cx="1714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6B8489-FA30-B24B-B772-D7908B460AF1}"/>
              </a:ext>
            </a:extLst>
          </p:cNvPr>
          <p:cNvSpPr txBox="1">
            <a:spLocks/>
          </p:cNvSpPr>
          <p:nvPr/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E21A23"/>
                </a:solidFill>
              </a:rPr>
              <a:t>Connect is Required for Your Course</a:t>
            </a:r>
            <a:endParaRPr lang="en-US" dirty="0">
              <a:solidFill>
                <a:srgbClr val="E21A23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CA7334A5-87E2-974B-BA32-8912C0B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37" y="1371602"/>
            <a:ext cx="5614964" cy="3600994"/>
          </a:xfrm>
        </p:spPr>
        <p:txBody>
          <a:bodyPr/>
          <a:lstStyle/>
          <a:p>
            <a:r>
              <a:rPr lang="en-US" b="0" dirty="0"/>
              <a:t>What is Connect?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What are my purchase options?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How do I register?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How can I get technical support?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CC154749-8660-1C4B-9346-C4EAFD42E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143680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7188" y="1513119"/>
            <a:ext cx="6995063" cy="1915096"/>
          </a:xfrm>
        </p:spPr>
        <p:txBody>
          <a:bodyPr/>
          <a:lstStyle/>
          <a:p>
            <a:r>
              <a:rPr lang="en-CA" sz="1800" dirty="0"/>
              <a:t>Connect makes achieving better grades and managing your time easier than ever.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B9C4BF-4FF8-9F4D-B771-2C308DD04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84442"/>
            <a:ext cx="3754796" cy="634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B64B4F-3680-B14E-89BF-A2112DCC7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67" y="2691615"/>
            <a:ext cx="7366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5F1C4B-55DE-AF43-88BE-8354B6D4B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67" y="3679186"/>
            <a:ext cx="774700" cy="5842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3BAABA79-6E5A-524A-9F4B-32C7884F0A44}"/>
              </a:ext>
            </a:extLst>
          </p:cNvPr>
          <p:cNvSpPr txBox="1">
            <a:spLocks/>
          </p:cNvSpPr>
          <p:nvPr/>
        </p:nvSpPr>
        <p:spPr>
          <a:xfrm>
            <a:off x="1955971" y="3734236"/>
            <a:ext cx="5096670" cy="392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Track your progress &amp; get instant feedback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860FD56-75FF-5C41-81D3-2FDDC2C87570}"/>
              </a:ext>
            </a:extLst>
          </p:cNvPr>
          <p:cNvSpPr txBox="1">
            <a:spLocks/>
          </p:cNvSpPr>
          <p:nvPr/>
        </p:nvSpPr>
        <p:spPr>
          <a:xfrm>
            <a:off x="1955971" y="2722734"/>
            <a:ext cx="5315113" cy="392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Study smarter, not harder with a personalized learning path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E48E867-EDCC-C744-B9EC-0B56FD370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331326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77240" y="4085015"/>
            <a:ext cx="6521640" cy="873214"/>
          </a:xfrm>
        </p:spPr>
        <p:txBody>
          <a:bodyPr/>
          <a:lstStyle/>
          <a:p>
            <a:r>
              <a:rPr lang="en-US"/>
              <a:t>How do I Purchase and Register?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44C0AA-FDF6-DE4A-97E6-BF4B224CC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1" y="283845"/>
            <a:ext cx="999514" cy="99951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1918759-713F-AB40-AC2C-E7BA5F0CFEB1}"/>
              </a:ext>
            </a:extLst>
          </p:cNvPr>
          <p:cNvCxnSpPr>
            <a:cxnSpLocks/>
          </p:cNvCxnSpPr>
          <p:nvPr/>
        </p:nvCxnSpPr>
        <p:spPr>
          <a:xfrm>
            <a:off x="867202" y="4650037"/>
            <a:ext cx="51823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ABA18C-7CD4-D549-B1AB-B149AFDC0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" y="13391"/>
            <a:ext cx="3811516" cy="38115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CAD1605-B805-9745-81CF-B6AD11F2E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6" y="9441"/>
            <a:ext cx="3811516" cy="38115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0FBC395-E56B-4645-B910-5C0D27237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9275"/>
          <a:stretch/>
        </p:blipFill>
        <p:spPr>
          <a:xfrm>
            <a:off x="5236184" y="3137373"/>
            <a:ext cx="3693434" cy="19956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B55EC7D-AB6B-AC4A-BE87-A251FFE7AC26}"/>
              </a:ext>
            </a:extLst>
          </p:cNvPr>
          <p:cNvSpPr txBox="1"/>
          <p:nvPr/>
        </p:nvSpPr>
        <p:spPr>
          <a:xfrm>
            <a:off x="5236184" y="3053987"/>
            <a:ext cx="3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E9F05C-6B6B-FF48-A0BA-9DE94F7504A1}"/>
              </a:ext>
            </a:extLst>
          </p:cNvPr>
          <p:cNvSpPr/>
          <p:nvPr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96F36C2-2372-BA40-8028-7F8D5958E434}"/>
              </a:ext>
            </a:extLst>
          </p:cNvPr>
          <p:cNvSpPr txBox="1">
            <a:spLocks/>
          </p:cNvSpPr>
          <p:nvPr/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E21A23"/>
                </a:solidFill>
              </a:rPr>
              <a:t>Purchase Options</a:t>
            </a:r>
            <a:endParaRPr lang="en-US" dirty="0">
              <a:solidFill>
                <a:srgbClr val="E21A23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25DF5CB8-8F2B-5C4D-AF67-622A7F48B770}"/>
              </a:ext>
            </a:extLst>
          </p:cNvPr>
          <p:cNvSpPr txBox="1">
            <a:spLocks/>
          </p:cNvSpPr>
          <p:nvPr/>
        </p:nvSpPr>
        <p:spPr>
          <a:xfrm>
            <a:off x="5478000" y="5143513"/>
            <a:ext cx="2702517" cy="149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Print + Connect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800" b="0" dirty="0"/>
              <a:t>• Bookstore </a:t>
            </a:r>
            <a:r>
              <a:rPr lang="en-US" sz="1800" b="0" dirty="0">
                <a:solidFill>
                  <a:schemeClr val="tx1"/>
                </a:solidFill>
              </a:rPr>
              <a:t>$156.25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ISBN: 9781259270901</a:t>
            </a:r>
          </a:p>
          <a:p>
            <a:pPr algn="ctr"/>
            <a:endParaRPr lang="en-US" sz="1800" b="0" dirty="0"/>
          </a:p>
          <a:p>
            <a:pPr algn="ctr"/>
            <a:endParaRPr lang="en-US" sz="1800" b="0" dirty="0"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AA9194B8-6D15-7F45-90C7-F1BC71B58A13}"/>
              </a:ext>
            </a:extLst>
          </p:cNvPr>
          <p:cNvSpPr txBox="1">
            <a:spLocks/>
          </p:cNvSpPr>
          <p:nvPr/>
        </p:nvSpPr>
        <p:spPr>
          <a:xfrm>
            <a:off x="793618" y="3832203"/>
            <a:ext cx="2702517" cy="149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Connect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• Bookstore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$89.00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ISBN: 9781259272257</a:t>
            </a:r>
            <a:endParaRPr lang="en-US" sz="1800" b="0" dirty="0">
              <a:latin typeface="+mn-lt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B5B2D24E-BA2E-4C48-8D03-BE81C3AA1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6F4B18A-7961-4FFA-8E65-BCE84D4DD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09" y="1577263"/>
            <a:ext cx="2209504" cy="376764"/>
          </a:xfrm>
          <a:prstGeom prst="rect">
            <a:avLst/>
          </a:prstGeom>
        </p:spPr>
      </p:pic>
      <p:pic>
        <p:nvPicPr>
          <p:cNvPr id="19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C83387EA-8399-4CA0-8DFB-4C7EA7E13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984" y="1577263"/>
            <a:ext cx="2209504" cy="3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1DB557-B41E-4D41-A5C0-86F5BDCF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3705969"/>
            <a:ext cx="7685489" cy="24288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96F36C2-2372-BA40-8028-7F8D5958E434}"/>
              </a:ext>
            </a:extLst>
          </p:cNvPr>
          <p:cNvSpPr txBox="1">
            <a:spLocks/>
          </p:cNvSpPr>
          <p:nvPr/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E21A23"/>
                </a:solidFill>
              </a:rPr>
              <a:t>Purchase Options</a:t>
            </a:r>
            <a:endParaRPr lang="en-US" dirty="0">
              <a:solidFill>
                <a:srgbClr val="E21A23"/>
              </a:solidFill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xmlns="" id="{044D4391-553B-F64D-A9AB-A1C7E37DA3EB}"/>
              </a:ext>
            </a:extLst>
          </p:cNvPr>
          <p:cNvSpPr txBox="1">
            <a:spLocks/>
          </p:cNvSpPr>
          <p:nvPr/>
        </p:nvSpPr>
        <p:spPr>
          <a:xfrm>
            <a:off x="5336273" y="1549117"/>
            <a:ext cx="2702517" cy="149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Optional Upgrade</a:t>
            </a:r>
            <a:endParaRPr lang="en-US" sz="1800" b="0" dirty="0"/>
          </a:p>
          <a:p>
            <a:pPr algn="ctr"/>
            <a:r>
              <a:rPr lang="en-US" sz="1800" b="0" dirty="0">
                <a:cs typeface="ArumSans Regular"/>
              </a:rPr>
              <a:t>Purchase a binder-ready loose-leaf print text within your paid Connect account.</a:t>
            </a:r>
          </a:p>
          <a:p>
            <a:pPr algn="ctr"/>
            <a:r>
              <a:rPr lang="en-US" sz="1800" b="0" dirty="0"/>
              <a:t>• $</a:t>
            </a:r>
            <a:r>
              <a:rPr lang="en-US" sz="1800" b="0" dirty="0">
                <a:solidFill>
                  <a:schemeClr val="tx1"/>
                </a:solidFill>
              </a:rPr>
              <a:t>30.00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plus S&amp;H</a:t>
            </a:r>
          </a:p>
          <a:p>
            <a:pPr algn="ctr"/>
            <a:endParaRPr lang="en-US" sz="1800" b="0" dirty="0">
              <a:cs typeface="ArumSans Regular"/>
            </a:endParaRPr>
          </a:p>
          <a:p>
            <a:pPr algn="ctr"/>
            <a:endParaRPr lang="en-US" sz="1800" b="0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BB42F7-FE91-9848-8CD8-E8DE90B62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2" y="950450"/>
            <a:ext cx="3694885" cy="2696936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xmlns="" id="{B675D4E8-A11D-4849-AAA6-66DFDD2A08A2}"/>
              </a:ext>
            </a:extLst>
          </p:cNvPr>
          <p:cNvSpPr txBox="1">
            <a:spLocks/>
          </p:cNvSpPr>
          <p:nvPr/>
        </p:nvSpPr>
        <p:spPr>
          <a:xfrm>
            <a:off x="5336273" y="4064380"/>
            <a:ext cx="2702517" cy="149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Find the loose-leaf order link in the “Student Resources” area of your Connect Library page</a:t>
            </a:r>
            <a:endParaRPr lang="en-US" sz="1800" b="0" dirty="0"/>
          </a:p>
          <a:p>
            <a:pPr algn="ctr"/>
            <a:endParaRPr lang="en-US" sz="1800" b="0" dirty="0">
              <a:cs typeface="ArumSans Regular"/>
            </a:endParaRPr>
          </a:p>
          <a:p>
            <a:pPr algn="ctr"/>
            <a:endParaRPr lang="en-US" sz="1800" b="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E9F05C-6B6B-FF48-A0BA-9DE94F7504A1}"/>
              </a:ext>
            </a:extLst>
          </p:cNvPr>
          <p:cNvSpPr/>
          <p:nvPr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53FD8F36-1DAB-A440-888B-CA09C97AB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667" y="6528815"/>
            <a:ext cx="5486400" cy="228600"/>
          </a:xfrm>
        </p:spPr>
        <p:txBody>
          <a:bodyPr/>
          <a:lstStyle/>
          <a:p>
            <a:r>
              <a:rPr lang="en-US" dirty="0"/>
              <a:t>Accessing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128698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58AF0599-C156-7F4D-A85B-3EBBA21BD547}"/>
              </a:ext>
            </a:extLst>
          </p:cNvPr>
          <p:cNvGraphicFramePr/>
          <p:nvPr>
            <p:extLst/>
          </p:nvPr>
        </p:nvGraphicFramePr>
        <p:xfrm>
          <a:off x="-468701" y="1834355"/>
          <a:ext cx="3852722" cy="256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Connect: Making the Most of Your Course Tools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121F73-6F7A-3D44-BD9D-47D27BC707F9}"/>
              </a:ext>
            </a:extLst>
          </p:cNvPr>
          <p:cNvSpPr txBox="1"/>
          <p:nvPr/>
        </p:nvSpPr>
        <p:spPr>
          <a:xfrm>
            <a:off x="1207130" y="290936"/>
            <a:ext cx="657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21A23"/>
                </a:solidFill>
              </a:rPr>
              <a:t>How To Purchase and Register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72E8EC-77D3-9B44-AA72-7F963EB75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99" y="1148847"/>
            <a:ext cx="3413887" cy="2436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C5715A-3CE6-4A40-8912-2A9D6DDBDEE2}"/>
              </a:ext>
            </a:extLst>
          </p:cNvPr>
          <p:cNvSpPr txBox="1"/>
          <p:nvPr/>
        </p:nvSpPr>
        <p:spPr>
          <a:xfrm>
            <a:off x="389389" y="998915"/>
            <a:ext cx="4219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21A23"/>
                </a:solidFill>
              </a:rPr>
              <a:t>1 – </a:t>
            </a:r>
            <a:r>
              <a:rPr lang="en-US" dirty="0">
                <a:cs typeface="ArumSans Regular"/>
              </a:rPr>
              <a:t>Go to Connect </a:t>
            </a:r>
            <a:r>
              <a:rPr lang="en-US" b="1" dirty="0">
                <a:cs typeface="ArumSans Regular"/>
              </a:rPr>
              <a:t>course URL</a:t>
            </a:r>
            <a:endParaRPr lang="en-CA" dirty="0"/>
          </a:p>
          <a:p>
            <a:r>
              <a:rPr lang="en-US" dirty="0">
                <a:hlinkClick r:id="rId4"/>
              </a:rPr>
              <a:t>https://connect.mheducation.com/class/t-richardson-fall-2019---mrk-106</a:t>
            </a:r>
            <a:r>
              <a:rPr lang="en-US" dirty="0"/>
              <a:t>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cs typeface="ArumSans Regular"/>
              </a:rPr>
              <a:t>Enter your email address </a:t>
            </a:r>
            <a:r>
              <a:rPr lang="en-US" dirty="0">
                <a:cs typeface="ArumSans Regular"/>
              </a:rPr>
              <a:t>and choose [</a:t>
            </a:r>
            <a:r>
              <a:rPr lang="en-US" b="1" dirty="0">
                <a:cs typeface="ArumSans Regular"/>
              </a:rPr>
              <a:t>BEGIN</a:t>
            </a:r>
            <a:r>
              <a:rPr lang="en-US" dirty="0">
                <a:cs typeface="ArumSans Regular"/>
              </a:rPr>
              <a:t>].</a:t>
            </a:r>
          </a:p>
          <a:p>
            <a:r>
              <a:rPr lang="en-US" dirty="0">
                <a:cs typeface="ArumSans Regular"/>
              </a:rPr>
              <a:t>*</a:t>
            </a:r>
            <a:r>
              <a:rPr lang="en-US" i="1" dirty="0">
                <a:cs typeface="ArumSans Regular"/>
              </a:rPr>
              <a:t>Using your school e-mail address is recommended*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C6A603-C589-7C4D-9B7A-B948CABFBF64}"/>
              </a:ext>
            </a:extLst>
          </p:cNvPr>
          <p:cNvSpPr/>
          <p:nvPr/>
        </p:nvSpPr>
        <p:spPr>
          <a:xfrm>
            <a:off x="4496205" y="4137325"/>
            <a:ext cx="3702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21A23"/>
                </a:solidFill>
              </a:rPr>
              <a:t>2 – </a:t>
            </a:r>
            <a:r>
              <a:rPr lang="en-US" dirty="0"/>
              <a:t>If you are new to Connect, you will be asked to create a new account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03" y="3611868"/>
            <a:ext cx="3172834" cy="25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58AF0599-C156-7F4D-A85B-3EBBA21BD547}"/>
              </a:ext>
            </a:extLst>
          </p:cNvPr>
          <p:cNvGraphicFramePr/>
          <p:nvPr>
            <p:extLst/>
          </p:nvPr>
        </p:nvGraphicFramePr>
        <p:xfrm>
          <a:off x="-468701" y="1834355"/>
          <a:ext cx="3852722" cy="256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Connect: Making the Most of Your Course Tools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121F73-6F7A-3D44-BD9D-47D27BC707F9}"/>
              </a:ext>
            </a:extLst>
          </p:cNvPr>
          <p:cNvSpPr txBox="1"/>
          <p:nvPr/>
        </p:nvSpPr>
        <p:spPr>
          <a:xfrm>
            <a:off x="1207130" y="290936"/>
            <a:ext cx="657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21A23"/>
                </a:solidFill>
              </a:rPr>
              <a:t>How To Purchase and Register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955614-3AE5-1541-91AB-35266E96D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7" y="3600322"/>
            <a:ext cx="3876458" cy="2707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E6879C-DBA3-7E46-B1BF-1813831F9D96}"/>
              </a:ext>
            </a:extLst>
          </p:cNvPr>
          <p:cNvSpPr txBox="1"/>
          <p:nvPr/>
        </p:nvSpPr>
        <p:spPr>
          <a:xfrm>
            <a:off x="403992" y="1170367"/>
            <a:ext cx="251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21A23"/>
                </a:solidFill>
              </a:rPr>
              <a:t>3 – </a:t>
            </a:r>
            <a:r>
              <a:rPr lang="en-US" dirty="0"/>
              <a:t>Enter your Connect code purchased at bookstore, purchase access instantly, or choose Temporary Access (2 week free trial)</a:t>
            </a: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5038118" y="5107966"/>
            <a:ext cx="374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Success Tip: </a:t>
            </a:r>
            <a:r>
              <a:rPr lang="en-US" sz="1600" dirty="0"/>
              <a:t>Get started right away! The temporary access option is only available for first two weeks of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050" y="997342"/>
            <a:ext cx="5491205" cy="37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7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HE_PPT TEMPLATE_V11.FNL_July-3-2018.pptx" id="{F33FAEF3-F165-4A74-A631-D6CF3E81A3D5}" vid="{C65F68D9-3979-428C-9CF4-6DB5AE9E3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6053264EE6B4E85CC311D8D504ED2" ma:contentTypeVersion="4" ma:contentTypeDescription="Create a new document." ma:contentTypeScope="" ma:versionID="c15b596acb90b5f38eb6dff59880f505">
  <xsd:schema xmlns:xsd="http://www.w3.org/2001/XMLSchema" xmlns:xs="http://www.w3.org/2001/XMLSchema" xmlns:p="http://schemas.microsoft.com/office/2006/metadata/properties" xmlns:ns2="dbe97148-18a6-4d22-9555-8e326eb418c3" xmlns:ns3="6876c39c-8b41-40e5-8361-79d16a12b863" targetNamespace="http://schemas.microsoft.com/office/2006/metadata/properties" ma:root="true" ma:fieldsID="aa6a804993828172956bd221766f44dc" ns2:_="" ns3:_="">
    <xsd:import namespace="dbe97148-18a6-4d22-9555-8e326eb418c3"/>
    <xsd:import namespace="6876c39c-8b41-40e5-8361-79d16a12b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97148-18a6-4d22-9555-8e326eb41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6c39c-8b41-40e5-8361-79d16a12b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6057A-1DFF-48C2-A002-22CDC1869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97148-18a6-4d22-9555-8e326eb418c3"/>
    <ds:schemaRef ds:uri="6876c39c-8b41-40e5-8361-79d16a12b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E0ADFC-4458-4B0E-836B-04DFECC3FBE7}">
  <ds:schemaRefs>
    <ds:schemaRef ds:uri="http://purl.org/dc/elements/1.1/"/>
    <ds:schemaRef ds:uri="http://purl.org/dc/dcmitype/"/>
    <ds:schemaRef ds:uri="http://schemas.microsoft.com/office/2006/metadata/properties"/>
    <ds:schemaRef ds:uri="6876c39c-8b41-40e5-8361-79d16a12b86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be97148-18a6-4d22-9555-8e326eb418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D2983C-F971-4DB1-87D7-745803B03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2601</TotalTime>
  <Words>332</Words>
  <Application>Microsoft Office PowerPoint</Application>
  <PresentationFormat>On-screen Show (4:3)</PresentationFormat>
  <Paragraphs>68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MRK106 Course Resources</vt:lpstr>
      <vt:lpstr>PowerPoint Presentation</vt:lpstr>
      <vt:lpstr>What is Connect?  What are my purchase options?  How do I register?  How can I get technical support?</vt:lpstr>
      <vt:lpstr>PowerPoint Presentation</vt:lpstr>
      <vt:lpstr>How do I Purchase and Register?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Ellis, Cathie</dc:creator>
  <cp:lastModifiedBy>win7user</cp:lastModifiedBy>
  <cp:revision>308</cp:revision>
  <cp:lastPrinted>2018-06-20T22:52:35Z</cp:lastPrinted>
  <dcterms:created xsi:type="dcterms:W3CDTF">2018-07-30T18:52:41Z</dcterms:created>
  <dcterms:modified xsi:type="dcterms:W3CDTF">2019-09-16T14:06:21Z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0x0101003946053264EE6B4E85CC311D8D504ED2</vt:lpwstr>
  </property>
</Properties>
</file>